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7" r:id="rId3"/>
    <p:sldId id="258" r:id="rId4"/>
    <p:sldId id="260" r:id="rId5"/>
    <p:sldId id="269" r:id="rId6"/>
    <p:sldId id="271" r:id="rId7"/>
    <p:sldId id="263" r:id="rId8"/>
    <p:sldId id="264" r:id="rId9"/>
    <p:sldId id="265" r:id="rId10"/>
    <p:sldId id="267" r:id="rId11"/>
    <p:sldId id="268" r:id="rId12"/>
    <p:sldId id="272" r:id="rId13"/>
    <p:sldId id="277" r:id="rId14"/>
    <p:sldId id="274" r:id="rId15"/>
    <p:sldId id="281" r:id="rId16"/>
    <p:sldId id="284" r:id="rId17"/>
    <p:sldId id="282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663300"/>
    <a:srgbClr val="996633"/>
    <a:srgbClr val="E2481E"/>
    <a:srgbClr val="4A3B5F"/>
    <a:srgbClr val="4CD6E2"/>
    <a:srgbClr val="66B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590" autoAdjust="0"/>
  </p:normalViewPr>
  <p:slideViewPr>
    <p:cSldViewPr>
      <p:cViewPr>
        <p:scale>
          <a:sx n="75" d="100"/>
          <a:sy n="75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9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3A3111-C5B7-4736-AA2B-F766F550C789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D1DC3A-4DE5-4AAF-A248-F0DEDDC0C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09533"/>
            <a:ext cx="9144000" cy="22322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«Электрооборудование свинарника </a:t>
            </a:r>
          </a:p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600 голов   ОАО «Беловежский» </a:t>
            </a:r>
            <a:r>
              <a:rPr lang="ru-RU" sz="3600" b="1" dirty="0" err="1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Каменецкого</a:t>
            </a:r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с разработкой схемы управления температурным режимом»</a:t>
            </a:r>
            <a:endParaRPr lang="ru-RU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0655" y="219267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6350"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Тема </a:t>
            </a:r>
            <a:r>
              <a:rPr lang="ru-RU" sz="3600" dirty="0">
                <a:ln w="6350"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дипломного проекта: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271" y="5385315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Разработал</a:t>
            </a:r>
            <a:r>
              <a:rPr lang="en-US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: </a:t>
            </a:r>
            <a:r>
              <a:rPr lang="ru-RU" sz="2400" b="1" dirty="0" err="1">
                <a:solidFill>
                  <a:srgbClr val="482400"/>
                </a:solidFill>
              </a:rPr>
              <a:t>Кононюк</a:t>
            </a:r>
            <a:r>
              <a:rPr lang="ru-RU" sz="2400" b="1" dirty="0">
                <a:solidFill>
                  <a:srgbClr val="482400"/>
                </a:solidFill>
              </a:rPr>
              <a:t> Евгений  </a:t>
            </a:r>
            <a:r>
              <a:rPr lang="ru-RU" sz="2400" b="1" dirty="0" smtClean="0">
                <a:solidFill>
                  <a:srgbClr val="482400"/>
                </a:solidFill>
              </a:rPr>
              <a:t>Андреевич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Руководитель</a:t>
            </a:r>
            <a:r>
              <a:rPr lang="ru-RU" sz="2400" b="1" dirty="0" smtClean="0">
                <a:solidFill>
                  <a:srgbClr val="663300"/>
                </a:solidFill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482400"/>
                </a:solidFill>
                <a:cs typeface="Times New Roman" pitchFamily="18" charset="0"/>
              </a:rPr>
              <a:t>Витко</a:t>
            </a:r>
            <a:r>
              <a:rPr lang="ru-RU" sz="2400" b="1" dirty="0" smtClean="0">
                <a:solidFill>
                  <a:srgbClr val="482400"/>
                </a:solidFill>
                <a:cs typeface="Times New Roman" pitchFamily="18" charset="0"/>
              </a:rPr>
              <a:t> Олег Иванович</a:t>
            </a:r>
            <a:endParaRPr lang="ru-RU" sz="2400" b="1" dirty="0">
              <a:solidFill>
                <a:srgbClr val="4824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19" y="188640"/>
            <a:ext cx="7145337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5" y="1484784"/>
            <a:ext cx="828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</a:pP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специальность 2-74 06 01 </a:t>
            </a:r>
            <a:r>
              <a:rPr lang="ru-RU" sz="2000" b="1" dirty="0" smtClean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«Энергетическое </a:t>
            </a: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обеспечение </a:t>
            </a:r>
            <a:r>
              <a:rPr lang="ru-RU" sz="2000" b="1" dirty="0" smtClean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сельскохозяйственного </a:t>
            </a: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производства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1102" y="6412686"/>
            <a:ext cx="163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82400"/>
                </a:solidFill>
              </a:rPr>
              <a:t>Пружаны 2016</a:t>
            </a:r>
          </a:p>
        </p:txBody>
      </p:sp>
    </p:spTree>
    <p:extLst>
      <p:ext uri="{BB962C8B-B14F-4D97-AF65-F5344CB8AC3E}">
        <p14:creationId xmlns:p14="http://schemas.microsoft.com/office/powerpoint/2010/main" val="10095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52520" cy="56467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600" b="1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ПУСКОВАЯ И ЗАЩИТНАЯ АППАРАТУРА</a:t>
            </a:r>
            <a:endParaRPr lang="ru-RU" sz="3600" b="1" dirty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4135" t="9019" r="24684" b="7721"/>
          <a:stretch>
            <a:fillRect/>
          </a:stretch>
        </p:blipFill>
        <p:spPr bwMode="auto">
          <a:xfrm>
            <a:off x="120328" y="1196752"/>
            <a:ext cx="88204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19" cy="70609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СВЕТОТЕХНИЧЕСКАЯ ВЕДОМОСТЬ</a:t>
            </a:r>
            <a:endParaRPr lang="ru-RU" sz="3600" dirty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47" t="20253" r="1548" b="15823"/>
          <a:stretch>
            <a:fillRect/>
          </a:stretch>
        </p:blipFill>
        <p:spPr bwMode="auto">
          <a:xfrm>
            <a:off x="-36512" y="908720"/>
            <a:ext cx="9143999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600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РАСЧЕТНАЯ СХЕМА СЕТИ ОСВЕЩЕНИЯ</a:t>
            </a:r>
            <a:endParaRPr lang="ru-RU" sz="3600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704" t="12025" r="4574" b="8544"/>
          <a:stretch>
            <a:fillRect/>
          </a:stretch>
        </p:blipFill>
        <p:spPr bwMode="auto">
          <a:xfrm>
            <a:off x="18008" y="1196752"/>
            <a:ext cx="9144000" cy="54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4376"/>
            <a:ext cx="9144000" cy="1002416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ОПРЕДЕЛЕНИЕ РАСЧЕТНОЙ НАГРУЗКИ НА ВВОДЕ И ВЫБОР КАБЕЛЯ НА ВВОДЕ</a:t>
            </a:r>
            <a:endParaRPr lang="ru-RU" sz="3600" dirty="0">
              <a:ln w="6350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3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Главная цель расчёта электрических нагрузок на вводе – определение расчётных значений активной мощности, реактивной мощности, полной мощности и силы тока.</a:t>
            </a:r>
          </a:p>
          <a:p>
            <a:pPr algn="just"/>
            <a:r>
              <a:rPr lang="ru-RU" sz="3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	Расчёт электрических нагрузок на вводе к потребителю выполняем методом построения графика нагрузок.</a:t>
            </a:r>
          </a:p>
          <a:p>
            <a:pPr algn="just"/>
            <a:r>
              <a:rPr lang="ru-RU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Определим расчетную нагрузку объекта при максимуме нагрузки, поэтому  определим по формуле:</a:t>
            </a:r>
          </a:p>
          <a:p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ru-RU" sz="3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Расчётный ток в линии определим по следующей формуле:</a:t>
            </a:r>
          </a:p>
          <a:p>
            <a:endParaRPr lang="ru-RU" sz="3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/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/>
            <a:endParaRPr 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Исходя </a:t>
            </a:r>
            <a:r>
              <a:rPr lang="ru-RU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из значения тока, выбираем сечение кабеля на вводе.</a:t>
            </a:r>
          </a:p>
          <a:p>
            <a:pPr algn="just"/>
            <a:r>
              <a:rPr lang="ru-RU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Так как свинарник относится к потребителю </a:t>
            </a:r>
            <a:r>
              <a:rPr lang="en-US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II</a:t>
            </a:r>
            <a:r>
              <a:rPr lang="ru-RU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категории по электроснабжению в качестве ввода принимаем два кабеля запитанных от разных источников марки </a:t>
            </a:r>
            <a:r>
              <a:rPr lang="ru-RU" sz="3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АВБбШв</a:t>
            </a:r>
            <a:r>
              <a:rPr lang="ru-RU" sz="3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4×50. </a:t>
            </a:r>
            <a:endParaRPr lang="ru-RU" sz="3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80584"/>
              </p:ext>
            </p:extLst>
          </p:nvPr>
        </p:nvGraphicFramePr>
        <p:xfrm>
          <a:off x="1475657" y="3496405"/>
          <a:ext cx="2088232" cy="93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Формула" r:id="rId3" imgW="1358900" imgH="609600" progId="Equation.3">
                  <p:embed/>
                </p:oleObj>
              </mc:Choice>
              <mc:Fallback>
                <p:oleObj name="Формула" r:id="rId3" imgW="13589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7" y="3496405"/>
                        <a:ext cx="2088232" cy="937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625108"/>
              </p:ext>
            </p:extLst>
          </p:nvPr>
        </p:nvGraphicFramePr>
        <p:xfrm>
          <a:off x="4211960" y="3429000"/>
          <a:ext cx="3456384" cy="88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Формула" r:id="rId5" imgW="2286000" imgH="584200" progId="Equation.3">
                  <p:embed/>
                </p:oleObj>
              </mc:Choice>
              <mc:Fallback>
                <p:oleObj name="Формула" r:id="rId5" imgW="22860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3456384" cy="88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85677"/>
              </p:ext>
            </p:extLst>
          </p:nvPr>
        </p:nvGraphicFramePr>
        <p:xfrm>
          <a:off x="1547664" y="4725144"/>
          <a:ext cx="16319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Формула" r:id="rId7" imgW="990170" imgH="571252" progId="Equation.3">
                  <p:embed/>
                </p:oleObj>
              </mc:Choice>
              <mc:Fallback>
                <p:oleObj name="Формула" r:id="rId7" imgW="990170" imgH="57125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25144"/>
                        <a:ext cx="16319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32189"/>
              </p:ext>
            </p:extLst>
          </p:nvPr>
        </p:nvGraphicFramePr>
        <p:xfrm>
          <a:off x="4211960" y="4653136"/>
          <a:ext cx="292893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Формула" r:id="rId9" imgW="1777680" imgH="482400" progId="Equation.3">
                  <p:embed/>
                </p:oleObj>
              </mc:Choice>
              <mc:Fallback>
                <p:oleObj name="Формула" r:id="rId9" imgW="17776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653136"/>
                        <a:ext cx="292893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80" y="404664"/>
            <a:ext cx="9096375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/>
            <a:r>
              <a:rPr lang="ru-RU" sz="3600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СХЕМА АВТОМАТИЗАЦИИ СИСТЕМЫ КОНДИЦИОНИРОВАНИЯ ВОЗДУХА</a:t>
            </a:r>
            <a:endParaRPr lang="ru-RU" sz="3600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0" y="1844824"/>
            <a:ext cx="90963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313656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 ПО ОХРАНЕ ПРИРОДЫ</a:t>
            </a:r>
            <a:endParaRPr lang="ru-RU" dirty="0">
              <a:ln w="6350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48" y="1628800"/>
            <a:ext cx="9144000" cy="4131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1) Запретить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навозоудаление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 с помощью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гидросмыва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;</a:t>
            </a:r>
          </a:p>
          <a:p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2) Максимально снизить расход воды на удаление навоза, использовать механические способы его удаления;</a:t>
            </a:r>
          </a:p>
          <a:p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3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Максимально сократить 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бесподстилочное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 содержание жи­вотных и использовать в качестве подстилочного субстрата со­ломенную резку, позволяющую более полно удалять подстилку;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313656"/>
          </a:xfrm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 ПО ОХРАНЕ ПРИРОДЫ</a:t>
            </a:r>
            <a:endParaRPr lang="ru-RU" dirty="0">
              <a:ln w="6350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48" y="1628800"/>
            <a:ext cx="9144000" cy="4131840"/>
          </a:xfrm>
        </p:spPr>
        <p:txBody>
          <a:bodyPr>
            <a:noAutofit/>
          </a:bodyPr>
          <a:lstStyle/>
          <a:p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4) Совершенствовать систему обеспечения микроклимата по­мещений, используя рециркуляцию, кондиционирование с пос­ледующим обеззараживанием воздуха;</a:t>
            </a:r>
          </a:p>
          <a:p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5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Усилить санитарно-гигиенический контроль за качеством проектирования, проводить экологическую экспертизу проек­тов комплексов с оценкой влияния их на окружающую среду.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664" cy="1440160"/>
          </a:xfrm>
        </p:spPr>
        <p:txBody>
          <a:bodyPr/>
          <a:lstStyle/>
          <a:p>
            <a:pPr algn="ctr"/>
            <a:r>
              <a:rPr lang="ru-RU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ЭНЕРГОСБЕРЕЖЕНИЮ</a:t>
            </a:r>
            <a:endParaRPr lang="ru-RU" dirty="0">
              <a:ln w="6350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56" y="1916832"/>
            <a:ext cx="9036496" cy="4176464"/>
          </a:xfrm>
        </p:spPr>
        <p:txBody>
          <a:bodyPr>
            <a:noAutofit/>
          </a:bodyPr>
          <a:lstStyle/>
          <a:p>
            <a:pPr marL="530352" indent="-457200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1) Использование биологического тепла животных;</a:t>
            </a:r>
          </a:p>
          <a:p>
            <a:pPr marL="0" indent="3175"/>
            <a:endParaRPr lang="ru-RU" sz="14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pPr marL="0" indent="3175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2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Использование солнечной энергии, теплоты грунта, грунтовых вод для обогрева помещений и охлаждения их в летнее время;</a:t>
            </a:r>
          </a:p>
          <a:p>
            <a:pPr marL="0" indent="3175"/>
            <a:endParaRPr lang="ru-RU" sz="14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pPr marL="0" indent="3175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3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Усовершенствование систем вентиляции и их элементов с целью снижения расхода тепловой и электрической энергии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;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62664" cy="1440160"/>
          </a:xfrm>
        </p:spPr>
        <p:txBody>
          <a:bodyPr/>
          <a:lstStyle/>
          <a:p>
            <a:pPr algn="ctr"/>
            <a:r>
              <a:rPr lang="ru-RU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ЭНЕРГОСБЕРЕЖЕНИЮ</a:t>
            </a:r>
            <a:endParaRPr lang="ru-RU" dirty="0">
              <a:ln w="6350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9036496" cy="4176464"/>
          </a:xfrm>
        </p:spPr>
        <p:txBody>
          <a:bodyPr>
            <a:noAutofit/>
          </a:bodyPr>
          <a:lstStyle/>
          <a:p>
            <a:pPr marL="0" indent="3175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4) Применение для обогрева помещений высокоэффективных тепловых генераторов с КПД близким к 100 %;</a:t>
            </a:r>
          </a:p>
          <a:p>
            <a:pPr marL="0" indent="3175"/>
            <a:endParaRPr lang="ru-RU" sz="11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pPr marL="0" indent="3175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5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Перевод небольших котельных, котлов-водонагревателей на местные, возобновляемые виды топлива, такие как: дрова; отходы древесины; солома; торф и др.;</a:t>
            </a:r>
          </a:p>
          <a:p>
            <a:pPr marL="0" indent="3175"/>
            <a:endParaRPr lang="ru-RU" sz="1000" b="1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  <a:p>
            <a:pPr marL="0" indent="3175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6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) Снижение расхода электроэнергии на освещение производственных, бытовых и административных помещений внедряя светодиодные лампы.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09533"/>
            <a:ext cx="9144000" cy="22322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«Электрооборудование свинарника </a:t>
            </a:r>
          </a:p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600 голов   ОАО «Беловежский» </a:t>
            </a:r>
            <a:r>
              <a:rPr lang="ru-RU" sz="3600" b="1" dirty="0" err="1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Каменецкого</a:t>
            </a:r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с разработкой схемы управления температурным режимом»</a:t>
            </a:r>
            <a:endParaRPr lang="ru-RU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0655" y="219267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6350"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Тема </a:t>
            </a:r>
            <a:r>
              <a:rPr lang="ru-RU" sz="3600" dirty="0">
                <a:ln w="6350"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дипломного проекта: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271" y="5385315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Разработал</a:t>
            </a:r>
            <a:r>
              <a:rPr lang="en-US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: </a:t>
            </a:r>
            <a:r>
              <a:rPr lang="ru-RU" sz="2400" b="1" dirty="0" err="1">
                <a:solidFill>
                  <a:srgbClr val="482400"/>
                </a:solidFill>
              </a:rPr>
              <a:t>Кононюк</a:t>
            </a:r>
            <a:r>
              <a:rPr lang="ru-RU" sz="2400" b="1" dirty="0">
                <a:solidFill>
                  <a:srgbClr val="482400"/>
                </a:solidFill>
              </a:rPr>
              <a:t> Евгений  </a:t>
            </a:r>
            <a:r>
              <a:rPr lang="ru-RU" sz="2400" b="1" dirty="0" smtClean="0">
                <a:solidFill>
                  <a:srgbClr val="482400"/>
                </a:solidFill>
              </a:rPr>
              <a:t>Андреевич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663300"/>
                </a:solidFill>
              </a:rPr>
              <a:t>Руководитель</a:t>
            </a:r>
            <a:r>
              <a:rPr lang="ru-RU" sz="2400" b="1" dirty="0" smtClean="0">
                <a:solidFill>
                  <a:srgbClr val="663300"/>
                </a:solidFill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663300"/>
                </a:solidFill>
                <a:cs typeface="Times New Roman" pitchFamily="18" charset="0"/>
              </a:rPr>
              <a:t>Витко</a:t>
            </a:r>
            <a:r>
              <a:rPr lang="ru-RU" sz="2400" b="1" dirty="0" smtClean="0">
                <a:solidFill>
                  <a:srgbClr val="663300"/>
                </a:solidFill>
                <a:cs typeface="Times New Roman" pitchFamily="18" charset="0"/>
              </a:rPr>
              <a:t> Олег Иванович</a:t>
            </a:r>
            <a:endParaRPr lang="ru-RU" sz="2400" b="1" dirty="0">
              <a:solidFill>
                <a:srgbClr val="6633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19" y="188640"/>
            <a:ext cx="7145337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5" y="1484784"/>
            <a:ext cx="828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</a:pP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специальность 2-74 06 01 </a:t>
            </a:r>
            <a:r>
              <a:rPr lang="ru-RU" sz="2000" b="1" dirty="0" smtClean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«Энергетическое </a:t>
            </a: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обеспечение </a:t>
            </a:r>
            <a:r>
              <a:rPr lang="ru-RU" sz="2000" b="1" dirty="0" smtClean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сельскохозяйственного </a:t>
            </a:r>
            <a:r>
              <a:rPr lang="ru-RU" sz="2000" b="1" dirty="0">
                <a:solidFill>
                  <a:srgbClr val="482400"/>
                </a:solidFill>
                <a:latin typeface="Arial Narrow" pitchFamily="34" charset="0"/>
                <a:cs typeface="Times New Roman" pitchFamily="18" charset="0"/>
              </a:rPr>
              <a:t>производства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1102" y="6412686"/>
            <a:ext cx="163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82400"/>
                </a:solidFill>
              </a:rPr>
              <a:t>Пружаны 2016</a:t>
            </a:r>
          </a:p>
        </p:txBody>
      </p:sp>
    </p:spTree>
    <p:extLst>
      <p:ext uri="{BB962C8B-B14F-4D97-AF65-F5344CB8AC3E}">
        <p14:creationId xmlns:p14="http://schemas.microsoft.com/office/powerpoint/2010/main" val="42777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064896" cy="25922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	</a:t>
            </a:r>
            <a:r>
              <a:rPr lang="ru-RU" sz="14400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/>
              </a:rPr>
              <a:t>ОАО «Беловежский» </a:t>
            </a:r>
            <a:r>
              <a:rPr lang="ru-RU" sz="112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- крупное сельскохозяйственное предприятие, рассчитанное на воспроизводство, выращивание и откорм свиней, производство молока и мяса КРС, выращивание зерновых и кормовых культур.</a:t>
            </a:r>
          </a:p>
          <a:p>
            <a:pPr algn="just">
              <a:lnSpc>
                <a:spcPct val="120000"/>
              </a:lnSpc>
            </a:pPr>
            <a:r>
              <a:rPr lang="ru-RU" sz="112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	Хозяйство образовано в декабре 1982 года, расположено в Каменецком районе.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624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ХОЗЯЙСТВА</a:t>
            </a:r>
            <a:endParaRPr lang="ru-RU" sz="3600" b="1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372" y="1556792"/>
            <a:ext cx="8136903" cy="4320480"/>
          </a:xfrm>
        </p:spPr>
        <p:txBody>
          <a:bodyPr>
            <a:normAutofit/>
          </a:bodyPr>
          <a:lstStyle/>
          <a:p>
            <a:pPr algn="just"/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Электроснабжение ОАО «Беловежский» осуществляется от Государственной энергосистемы через п/станцию </a:t>
            </a:r>
          </a:p>
          <a:p>
            <a:pPr algn="just"/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110/ 35/10 «Брест». </a:t>
            </a:r>
          </a:p>
          <a:p>
            <a:pPr algn="just"/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На территории хозяйства расположены 3 ТП закрытого типа 250 кВА и 4 КТП мощностью 1000, 160 кВА. </a:t>
            </a:r>
          </a:p>
          <a:p>
            <a:pPr algn="just"/>
            <a:r>
              <a:rPr lang="ru-RU" spc="100" dirty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Общее потребление электроэнергии за год составляет: 530 тыс. </a:t>
            </a:r>
            <a:r>
              <a:rPr lang="ru-RU" spc="100" dirty="0" err="1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кВт∙ч</a:t>
            </a:r>
            <a:r>
              <a:rPr lang="ru-RU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48" y="188640"/>
            <a:ext cx="911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ЭЛЕКТРИФИКАЦИИ ХОЗЯЙСТВА</a:t>
            </a:r>
            <a:endParaRPr lang="ru-RU" sz="3600" b="1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014974"/>
            <a:ext cx="8640960" cy="410445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электрификации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свинарник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на 600 голов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свинарника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одноэтажное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, прямоугольной формы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размером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72×21×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Имеет следующие помещения: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помещение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содержания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свиней;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оридор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лектрощитовая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етаптека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ЭЛЕКТРИФИЦИРУЕМОГО ОБЪЕКТА</a:t>
            </a:r>
            <a:endParaRPr lang="ru-RU" sz="3600" b="1" cap="none" spc="0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4974"/>
            <a:ext cx="8245424" cy="4248472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just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	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Процессы кормления, поения и навозоудаление в свинарнике механизированы.</a:t>
            </a:r>
            <a:b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	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Кормление производится четырьмя 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кормораздатчиками 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типа ПСК.</a:t>
            </a:r>
            <a:b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	</a:t>
            </a:r>
            <a:r>
              <a:rPr lang="ru-RU" sz="2800" b="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Навозоудаление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 осуществляется канализационной насосной станцией типа КНС.</a:t>
            </a:r>
            <a:b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	Для создания микроклимата используется приточно-вытяжная установка ПВУ-6М.</a:t>
            </a:r>
            <a:b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</a:b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latin typeface="+mn-lt"/>
              </a:rPr>
              <a:t>	Для обогрева помещения  используется два теплогенератора типа ТГ-3,5</a:t>
            </a:r>
            <a:endParaRPr lang="ru-RU" sz="2800" b="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ЭЛЕКТРИФИЦИРУЕМОГО ОБЪЕКТА</a:t>
            </a:r>
            <a:endParaRPr lang="ru-RU" sz="3600" b="1" cap="none" spc="0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55968" cy="570368"/>
          </a:xfrm>
          <a:scene3d>
            <a:camera prst="perspectiveBelow"/>
            <a:lightRig rig="threePt" dir="t"/>
          </a:scene3d>
        </p:spPr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РАСЧЕТ</a:t>
            </a:r>
            <a:r>
              <a:rPr lang="ru-RU" sz="3600" b="1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</a:t>
            </a:r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ВЫБОР</a:t>
            </a:r>
            <a:r>
              <a:rPr lang="ru-RU" sz="3600" b="1" dirty="0" smtClean="0">
                <a:ln w="6350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ЭЛЕКТРИЧЕСКИХ ДВИГАТЕЛЕЙ</a:t>
            </a:r>
            <a:endParaRPr lang="ru-RU" sz="3600" dirty="0">
              <a:ln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	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Э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лектродвигатели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выбира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ем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по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роду</a:t>
            </a: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тока</a:t>
            </a: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,</a:t>
            </a: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 </a:t>
            </a:r>
            <a:r>
              <a:rPr lang="ru-RU" sz="2400" u="sng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н</a:t>
            </a:r>
            <a:r>
              <a:rPr lang="en-US" sz="2400" u="sng" dirty="0" err="1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апряжению</a:t>
            </a:r>
            <a:r>
              <a:rPr lang="en-US" sz="2400" u="sng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частоте</a:t>
            </a: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вращения</a:t>
            </a: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условиям</a:t>
            </a: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окружающей среды;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en-US" sz="2400" u="sng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характеру</a:t>
            </a:r>
            <a:r>
              <a:rPr lang="en-US" sz="2400" u="sng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и значению нагрузки.</a:t>
            </a:r>
            <a:endParaRPr lang="ru-RU" sz="2400" u="sng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	Определяем расчетную мощность электродвигателя вентилятора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приточно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-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вытяжной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у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становки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:</a:t>
            </a:r>
          </a:p>
          <a:p>
            <a:pPr algn="ctr"/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pPr algn="ctr"/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pPr algn="ctr"/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pPr algn="ctr"/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	Выбираем электродвигатель АИР100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S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2У3 с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номиналь-ными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 данными: Р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н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=4,0кВт,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n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н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=2850об/мин, 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I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н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=7,94 А,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η=87%,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  </a:t>
            </a:r>
            <a:r>
              <a:rPr lang="en-US" sz="24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cosφ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=0,88, К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пуск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=2,0, К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мин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=1,6, К</a:t>
            </a:r>
            <a:r>
              <a:rPr lang="ru-RU" sz="2400" baseline="-250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мах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=2,2, К</a:t>
            </a:r>
            <a:r>
              <a:rPr lang="en-US" sz="2400" baseline="-250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i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  <a:cs typeface="Times New Roman" pitchFamily="18" charset="0"/>
              </a:rPr>
              <a:t> = 7,5.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85265"/>
              </p:ext>
            </p:extLst>
          </p:nvPr>
        </p:nvGraphicFramePr>
        <p:xfrm>
          <a:off x="3347864" y="4005064"/>
          <a:ext cx="2281437" cy="74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3" imgW="1866600" imgH="609480" progId="Equation.3">
                  <p:embed/>
                </p:oleObj>
              </mc:Choice>
              <mc:Fallback>
                <p:oleObj name="Формула" r:id="rId3" imgW="186660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05064"/>
                        <a:ext cx="2281437" cy="744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87778"/>
              </p:ext>
            </p:extLst>
          </p:nvPr>
        </p:nvGraphicFramePr>
        <p:xfrm>
          <a:off x="2699792" y="4797152"/>
          <a:ext cx="39917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Формула" r:id="rId5" imgW="3238200" imgH="583920" progId="Equation.3">
                  <p:embed/>
                </p:oleObj>
              </mc:Choice>
              <mc:Fallback>
                <p:oleObj name="Формула" r:id="rId5" imgW="323820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797152"/>
                        <a:ext cx="399174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6632"/>
            <a:ext cx="9172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ДАННЫЕ ЭЛЕКТРОДВИГАТЕЛЕЙ</a:t>
            </a:r>
            <a:endParaRPr lang="ru-RU" sz="3600" b="1" cap="none" spc="300" dirty="0">
              <a:ln w="1143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874" t="9494" r="11568" b="8861"/>
          <a:stretch>
            <a:fillRect/>
          </a:stretch>
        </p:blipFill>
        <p:spPr bwMode="auto">
          <a:xfrm>
            <a:off x="194153" y="1280945"/>
            <a:ext cx="8783960" cy="55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08" y="1484784"/>
            <a:ext cx="8784976" cy="453650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	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Аппаратура управления и защиты предназначена для включения, отключения электрических цепей, регулирования частоты вращения и реверсирования электродвигателей, а также отключения электрических цепей при ненормальных  режимах работы (</a:t>
            </a:r>
            <a:r>
              <a:rPr lang="ru-RU" sz="2800" dirty="0" err="1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к.з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., перегрузках, снижении напряжения и др.).</a:t>
            </a:r>
          </a:p>
          <a:p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rPr>
              <a:t>	</a:t>
            </a:r>
            <a:r>
              <a:rPr lang="ru-RU" sz="2800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/>
              </a:rPr>
              <a:t>Аппараты управления и защиты выбираем по</a:t>
            </a:r>
            <a:r>
              <a:rPr lang="en-US" sz="2800" dirty="0" smtClean="0">
                <a:ln>
                  <a:solidFill>
                    <a:srgbClr val="663300"/>
                  </a:solidFill>
                </a:ln>
                <a:solidFill>
                  <a:srgbClr val="996633"/>
                </a:solidFill>
                <a:effectLst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по номинальному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току и 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</a:rPr>
              <a:t>напряжению;</a:t>
            </a:r>
            <a:endParaRPr lang="en-US" sz="2800" dirty="0" smtClean="0">
              <a:ln>
                <a:solidFill>
                  <a:schemeClr val="bg1"/>
                </a:solidFill>
              </a:ln>
              <a:solidFill>
                <a:srgbClr val="663300"/>
              </a:solidFill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по климатическому исполнению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 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663300"/>
                </a:solidFill>
                <a:effectLst/>
              </a:rPr>
              <a:t>по степени защиты от воздействия окружающей среды.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635">
                  <a:solidFill>
                    <a:srgbClr val="663300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И ВЫБОР ПУСКОВОЙ И ЗАЩИТНОЙ АППАРАТУРЫ</a:t>
            </a:r>
            <a:endParaRPr lang="ru-RU" sz="3600" b="1" dirty="0">
              <a:ln w="635">
                <a:solidFill>
                  <a:srgbClr val="663300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4408"/>
            <a:ext cx="8712968" cy="50632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ПРОИЗВЕДЕН РАСЧЕТ И ВЫБОР ПЗА</a:t>
            </a:r>
            <a:b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ДЛЯ ПВУ-6</a:t>
            </a:r>
            <a:r>
              <a:rPr lang="ru-RU" sz="3600" b="1" dirty="0" smtClean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М </a:t>
            </a:r>
            <a:endParaRPr lang="ru-RU" sz="3600" b="1" dirty="0">
              <a:ln w="12700">
                <a:solidFill>
                  <a:srgbClr val="663300"/>
                </a:solidFill>
                <a:prstDash val="solid"/>
              </a:ln>
              <a:solidFill>
                <a:srgbClr val="9966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325" t="8872" r="17984" b="8872"/>
          <a:stretch>
            <a:fillRect/>
          </a:stretch>
        </p:blipFill>
        <p:spPr bwMode="auto">
          <a:xfrm>
            <a:off x="1475656" y="1484784"/>
            <a:ext cx="6408712" cy="53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2170</TotalTime>
  <Words>351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Процессы кормления, поения и навозоудаление в свинарнике механизированы.  Кормление производится четырьмя кормораздатчиками типа ПСК.  Навозоудаление осуществляется канализационной насосной станцией типа КНС.  Для создания микроклимата используется приточно-вытяжная установка ПВУ-6М.  Для обогрева помещения  используется два теплогенератора типа ТГ-3,5</vt:lpstr>
      <vt:lpstr>РАСЧЕТ И ВЫБОР ЭЛЕКТРИЧЕСКИХ ДВИГАТЕЛЕЙ</vt:lpstr>
      <vt:lpstr>Презентация PowerPoint</vt:lpstr>
      <vt:lpstr>Презентация PowerPoint</vt:lpstr>
      <vt:lpstr>ПРОИЗВЕДЕН РАСЧЕТ И ВЫБОР ПЗА  ДЛЯ ПВУ-6М </vt:lpstr>
      <vt:lpstr>ПУСКОВАЯ И ЗАЩИТНАЯ АППАРАТУРА</vt:lpstr>
      <vt:lpstr>СВЕТОТЕХНИЧЕСКАЯ ВЕДОМОСТЬ</vt:lpstr>
      <vt:lpstr>РАСЧЕТНАЯ СХЕМА СЕТИ ОСВЕЩЕНИЯ</vt:lpstr>
      <vt:lpstr> ОПРЕДЕЛЕНИЕ РАСЧЕТНОЙ НАГРУЗКИ НА ВВОДЕ И ВЫБОР КАБЕЛЯ НА ВВОДЕ</vt:lpstr>
      <vt:lpstr>СХЕМА АВТОМАТИЗАЦИИ СИСТЕМЫ КОНДИЦИОНИРОВАНИЯ ВОЗДУХА</vt:lpstr>
      <vt:lpstr>МЕРОПРИЯТИЯ ПО ОХРАНЕ ПРИРОДЫ</vt:lpstr>
      <vt:lpstr>МЕРОПРИЯТИЯ ПО ОХРАНЕ ПРИРОДЫ</vt:lpstr>
      <vt:lpstr>МЕРОПРИЯТИЯ ПО ЭНЕРГОСБЕРЕЖЕНИЮ</vt:lpstr>
      <vt:lpstr>МЕРОПРИЯТИЯ ПО ЭНЕРГОСБЕРЕЖЕНИЮ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Дипломного проекта</dc:title>
  <dc:creator>Евгений Кононюк</dc:creator>
  <cp:lastModifiedBy>User</cp:lastModifiedBy>
  <cp:revision>119</cp:revision>
  <dcterms:created xsi:type="dcterms:W3CDTF">2016-04-25T17:13:18Z</dcterms:created>
  <dcterms:modified xsi:type="dcterms:W3CDTF">2016-12-20T13:44:59Z</dcterms:modified>
</cp:coreProperties>
</file>